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65" r:id="rId12"/>
    <p:sldId id="276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  <p15:guide id="3" pos="15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22780"/>
    <p:restoredTop sz="9466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>
        <p:guide orient="horz" pos="2159"/>
        <p:guide pos="3839"/>
        <p:guide pos="15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C99B0-EA76-43BE-88D6-961080A6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146400-01A1-4684-AF50-3EFF3E8B2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CDFC4-47E8-479D-9342-9BE50F119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30456D-07F1-45F6-A928-2FAC28F0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8A141-CF8D-48BF-A0DF-1098A8A4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9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F77BC-1FCA-4278-AD7A-1E53FD2F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FB1C8A-223B-4EDE-95A0-C8E2C517C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A46F3-F39C-4A5B-AF45-BEF55E0E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5BE06-1DBB-4C90-9736-937E08776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219C0-24FE-4933-9085-DA8FA747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63E062-E2A3-4886-AF52-D4A5B3DAB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3207B1-C0CA-4E6B-8BA5-131723C53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71DAC6-CBC8-43A0-A327-5CDD4E3F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6CDDF-067E-4642-8B32-F5597C73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6E0BA-9D65-4141-8620-DD8E51C9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6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E852C-019C-4EC4-98A9-91EF5168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3B85F-BDD4-4881-80BB-852E7F8B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0A939-0A57-47D8-8218-0F53C0DD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64925-84FE-45A2-A4BD-F87A051F4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3BDBB-323E-43B1-9DF7-F7022C23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1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17D89-D651-41DB-852A-EE54DBF9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0F6F85-10BC-4BE8-8B2F-5E48B789A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0AD50-F7D9-4CDC-9E00-B872117F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B0881-71EC-4FBB-B2C9-6E34A81E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F8078-2441-4213-B3F4-519F58E9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6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CA874-274E-4A12-A03D-60234FD4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231DA-4401-4396-BBD1-CCC20738A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47304F-F75F-44BD-947F-C07A5185D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74D1D3-27A6-49E9-98A5-7DBDA292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E0780-57AA-4BF4-8563-D3A84DCD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6F79D7-98EC-447D-BB38-E0063FBE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1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62680-CFB3-4353-A4DC-61847CB8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2B3495-DEA2-4475-ACBD-B9D4C8B08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B5827-470B-4CFF-88B8-B24F4A6B8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221EC8-6029-4D31-8906-4B32E962C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E3E3D-79F7-449F-8121-BD08D5BC1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209E63-AFB0-4C90-850D-0A8D5A07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493D36-CE68-45D9-ADB3-C198662F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D09962-DA24-48CD-8290-6A1E431C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9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B49E9-8CED-4B31-A5F6-20DCC631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F9337B-36D7-48CB-9803-82882097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A0921A-87DC-4BC4-B920-6435AD697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1289D8-9D13-4B3A-9DC4-D8A4A563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77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084016-A11A-4A49-8318-E2E4DDC9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29E33E-C766-4FB3-A18A-04A8BF85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6F970-0851-4FEE-B2B2-4428F0F0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7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8D655-3DC6-4DEA-915E-D90D9FCF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126D0-7E1D-4CCB-8611-5EB98471B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C45BF1-7B72-4678-98C4-D8E9C2EEC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81BE9E-AF78-4C4E-8444-B8475A47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A0E184-603E-4A86-B204-F0FD1145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734EB-027D-45C8-97AA-C79A241B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2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7C617-3DA8-4743-9A5B-1DE6A7FB2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309C0F-3B27-4294-9965-58DCFE935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4A51E-A814-40BA-8C36-D4B81D7A1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6C21BC-7336-430F-B6AF-72465F2E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A6761C-B25B-40C9-8240-2D26A7FC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03BDD6-0F78-412A-B4D1-6FAA166E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CF7E4C-0A23-4661-B0FF-089C6286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60B89-0C3C-452F-8B8A-C6D0DF1C2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8613A-1436-41B7-B385-D08B289A4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10F3-EE6F-4F10-8DFC-83C89CDD1BA3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9D716-A962-49C7-8EDD-FBEB05D88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CC9BAC-1FBB-49C8-8B4A-75FF5FB9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5DF67-009F-4A2F-843D-2F0C9393A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enerated.photos/faces/young-adult/asian-race/femal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Vlabs/stylega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abs/1703.0686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748384" y="1958704"/>
            <a:ext cx="6718973" cy="1153773"/>
            <a:chOff x="2111988" y="1124744"/>
            <a:chExt cx="5045527" cy="18002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142000" y="1124744"/>
              <a:ext cx="4860000" cy="0"/>
            </a:xfrm>
            <a:prstGeom prst="line">
              <a:avLst/>
            </a:prstGeom>
            <a:ln>
              <a:solidFill>
                <a:schemeClr val="tx1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2142000" y="2924944"/>
              <a:ext cx="4860000" cy="0"/>
            </a:xfrm>
            <a:prstGeom prst="line">
              <a:avLst/>
            </a:prstGeom>
            <a:ln>
              <a:solidFill>
                <a:schemeClr val="tx1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111988" y="1124744"/>
              <a:ext cx="5045527" cy="15847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30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StyleGAN</a:t>
              </a:r>
              <a:r>
                <a:rPr lang="ko-KR" altLang="en-US" sz="30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을</a:t>
              </a:r>
              <a:r>
                <a:rPr lang="en-US" altLang="ko-KR" sz="30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 </a:t>
              </a:r>
              <a:r>
                <a:rPr lang="ko-KR" altLang="en-US" sz="30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이용한</a:t>
              </a:r>
              <a:endParaRPr lang="en-US" altLang="ko-KR" sz="3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Dubai Medium" panose="020B0603030403030204" pitchFamily="34" charset="-78"/>
              </a:endParaRPr>
            </a:p>
            <a:p>
              <a:pPr algn="ctr"/>
              <a:r>
                <a:rPr lang="ko-KR" altLang="en-US" sz="30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이상형 생성 월드컵 </a:t>
              </a:r>
              <a:r>
                <a:rPr lang="ko-KR" altLang="en-US" sz="30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어플</a:t>
              </a:r>
              <a:r>
                <a:rPr lang="ko-KR" altLang="en-US" sz="30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Dubai Medium" panose="020B0603030403030204" pitchFamily="34" charset="-78"/>
                </a:rPr>
                <a:t> 제작</a:t>
              </a:r>
              <a:endParaRPr lang="en-US" altLang="ko-KR" sz="3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Dubai Medium" panose="020B0603030403030204" pitchFamily="34" charset="-78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056539" y="3242247"/>
            <a:ext cx="6012668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alpha val="92000"/>
                  </a:schemeClr>
                </a:solidFill>
                <a:latin typeface="Abadi Extra Light" panose="020B0204020104020204" pitchFamily="34" charset="0"/>
                <a:ea typeface="HY견고딕" panose="02030600000101010101" pitchFamily="18" charset="-127"/>
                <a:cs typeface="Dubai Medium" panose="020B0603030403030204" pitchFamily="34" charset="-78"/>
              </a:rPr>
              <a:t>Using </a:t>
            </a:r>
            <a:r>
              <a:rPr lang="en-US" altLang="ko-KR" sz="1500" dirty="0" err="1">
                <a:solidFill>
                  <a:schemeClr val="tx1">
                    <a:alpha val="92000"/>
                  </a:schemeClr>
                </a:solidFill>
                <a:latin typeface="Abadi Extra Light" panose="020B0204020104020204" pitchFamily="34" charset="0"/>
                <a:ea typeface="HY견고딕" panose="02030600000101010101" pitchFamily="18" charset="-127"/>
                <a:cs typeface="Dubai Medium" panose="020B0603030403030204" pitchFamily="34" charset="-78"/>
              </a:rPr>
              <a:t>StyleGAN</a:t>
            </a:r>
            <a:r>
              <a:rPr lang="en-US" altLang="ko-KR" sz="1500" dirty="0">
                <a:solidFill>
                  <a:schemeClr val="tx1">
                    <a:alpha val="92000"/>
                  </a:schemeClr>
                </a:solidFill>
                <a:latin typeface="Abadi Extra Light" panose="020B0204020104020204" pitchFamily="34" charset="0"/>
                <a:ea typeface="HY견고딕" panose="02030600000101010101" pitchFamily="18" charset="-127"/>
                <a:cs typeface="Dubai Medium" panose="020B0603030403030204" pitchFamily="34" charset="-78"/>
              </a:rPr>
              <a:t> &amp; Making Ideal type</a:t>
            </a:r>
            <a:endParaRPr lang="ko-KR" altLang="en-US" sz="1500" dirty="0">
              <a:solidFill>
                <a:schemeClr val="tx1">
                  <a:alpha val="92000"/>
                </a:schemeClr>
              </a:solidFill>
              <a:latin typeface="Abadi Extra Light" panose="020B0204020104020204" pitchFamily="34" charset="0"/>
              <a:ea typeface="HY견고딕" panose="02030600000101010101" pitchFamily="18" charset="-127"/>
              <a:cs typeface="Dubai Medium" panose="020B0603030403030204" pitchFamily="34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39719" y="3960722"/>
            <a:ext cx="273630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2000" dirty="0">
                <a:latin typeface="+mn-ea"/>
                <a:cs typeface="Ebrima" pitchFamily="2" charset="0"/>
              </a:rPr>
              <a:t>20151039 </a:t>
            </a:r>
            <a:r>
              <a:rPr lang="ko-KR" altLang="en-US" sz="2000" dirty="0">
                <a:latin typeface="+mn-ea"/>
                <a:cs typeface="Ebrima" pitchFamily="2" charset="0"/>
              </a:rPr>
              <a:t>임연수</a:t>
            </a:r>
            <a:endParaRPr lang="en-US" altLang="ko-KR" sz="2000" dirty="0">
              <a:latin typeface="+mn-ea"/>
              <a:cs typeface="Ebrima" pitchFamily="2" charset="0"/>
            </a:endParaRPr>
          </a:p>
          <a:p>
            <a:pPr algn="ctr"/>
            <a:r>
              <a:rPr lang="en-US" altLang="ko-KR" sz="2000" dirty="0">
                <a:latin typeface="+mn-ea"/>
                <a:cs typeface="Ebrima" pitchFamily="2" charset="0"/>
              </a:rPr>
              <a:t>20150351 </a:t>
            </a:r>
            <a:r>
              <a:rPr lang="ko-KR" altLang="en-US" sz="2000" dirty="0">
                <a:latin typeface="+mn-ea"/>
                <a:cs typeface="Ebrima" pitchFamily="2" charset="0"/>
              </a:rPr>
              <a:t>김창민</a:t>
            </a:r>
            <a:endParaRPr lang="en-US" altLang="ko-KR" sz="2000" dirty="0">
              <a:latin typeface="+mn-ea"/>
              <a:cs typeface="Ebrima" pitchFamily="2" charset="0"/>
            </a:endParaRPr>
          </a:p>
          <a:p>
            <a:pPr algn="ctr"/>
            <a:r>
              <a:rPr lang="en-US" altLang="ko-KR" sz="2000" dirty="0">
                <a:latin typeface="+mn-ea"/>
                <a:cs typeface="Ebrima" pitchFamily="2" charset="0"/>
              </a:rPr>
              <a:t>20150477 </a:t>
            </a:r>
            <a:r>
              <a:rPr lang="ko-KR" altLang="en-US" sz="2000" dirty="0">
                <a:latin typeface="+mn-ea"/>
                <a:cs typeface="Ebrima" pitchFamily="2" charset="0"/>
              </a:rPr>
              <a:t>박덕원</a:t>
            </a:r>
            <a:endParaRPr lang="en-US" altLang="ko-KR" sz="2000" dirty="0">
              <a:latin typeface="+mn-ea"/>
              <a:cs typeface="Ebrima" pitchFamily="2" charset="0"/>
            </a:endParaRPr>
          </a:p>
          <a:p>
            <a:pPr algn="ctr"/>
            <a:r>
              <a:rPr lang="en-US" altLang="ko-KR" sz="2000" dirty="0">
                <a:latin typeface="+mn-ea"/>
                <a:cs typeface="Ebrima" pitchFamily="2" charset="0"/>
              </a:rPr>
              <a:t>20150627 </a:t>
            </a:r>
            <a:r>
              <a:rPr lang="ko-KR" altLang="en-US" sz="2000" dirty="0">
                <a:latin typeface="+mn-ea"/>
                <a:cs typeface="Ebrima" pitchFamily="2" charset="0"/>
              </a:rPr>
              <a:t>석정민</a:t>
            </a:r>
          </a:p>
        </p:txBody>
      </p:sp>
    </p:spTree>
    <p:extLst>
      <p:ext uri="{BB962C8B-B14F-4D97-AF65-F5344CB8AC3E}">
        <p14:creationId xmlns:p14="http://schemas.microsoft.com/office/powerpoint/2010/main" val="142346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yle2">
            <a:hlinkClick r:id="" action="ppaction://media"/>
            <a:extLst>
              <a:ext uri="{FF2B5EF4-FFF2-40B4-BE49-F238E27FC236}">
                <a16:creationId xmlns:a16="http://schemas.microsoft.com/office/drawing/2014/main" id="{2F6AAF3A-8251-4B4D-B201-EDAE66894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1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관련 기술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26019" y="984682"/>
            <a:ext cx="231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i="1"/>
              <a:t>Stochastic Variation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6019" y="1354015"/>
            <a:ext cx="10479741" cy="90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이미지를 더욱 디테일 하고 사실적이게 보이게 하기 위한 방법</a:t>
            </a:r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 	-  Synthesis Network</a:t>
            </a:r>
            <a:r>
              <a:rPr lang="ko-KR" altLang="en-US"/>
              <a:t>의 각 </a:t>
            </a:r>
            <a:r>
              <a:rPr lang="en-US" altLang="ko-KR"/>
              <a:t>layer</a:t>
            </a:r>
            <a:r>
              <a:rPr lang="ko-KR" altLang="en-US"/>
              <a:t>마다 </a:t>
            </a:r>
            <a:r>
              <a:rPr lang="en-US" altLang="ko-KR"/>
              <a:t>random noise</a:t>
            </a:r>
            <a:r>
              <a:rPr lang="ko-KR" altLang="en-US"/>
              <a:t>를 추가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3061" y="2277345"/>
            <a:ext cx="7303542" cy="42937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52000" y="2566800"/>
            <a:ext cx="2095200" cy="354960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yle GAN">
            <a:hlinkClick r:id="" action="ppaction://media"/>
            <a:extLst>
              <a:ext uri="{FF2B5EF4-FFF2-40B4-BE49-F238E27FC236}">
                <a16:creationId xmlns:a16="http://schemas.microsoft.com/office/drawing/2014/main" id="{9D3641B9-6263-49B6-BC19-1110ED188B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50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관련 기술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3266" y="800017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/>
              <a:t>Style Mixing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5F0E1-62A8-4AEB-B621-548DE1A3F68F}"/>
              </a:ext>
            </a:extLst>
          </p:cNvPr>
          <p:cNvSpPr txBox="1"/>
          <p:nvPr/>
        </p:nvSpPr>
        <p:spPr>
          <a:xfrm>
            <a:off x="663266" y="1169349"/>
            <a:ext cx="1047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style</a:t>
            </a:r>
            <a:r>
              <a:rPr lang="ko-KR" altLang="en-US" dirty="0"/>
              <a:t>이 교체되는 </a:t>
            </a:r>
            <a:r>
              <a:rPr lang="en-US" altLang="ko-KR" dirty="0"/>
              <a:t>layer</a:t>
            </a:r>
            <a:r>
              <a:rPr lang="ko-KR" altLang="en-US" dirty="0"/>
              <a:t>를 매번 </a:t>
            </a:r>
            <a:r>
              <a:rPr lang="en-US" altLang="ko-KR" dirty="0"/>
              <a:t>random</a:t>
            </a:r>
            <a:r>
              <a:rPr lang="ko-KR" altLang="en-US" dirty="0"/>
              <a:t>하게 결정해줌으로써 연속된 두 </a:t>
            </a:r>
            <a:r>
              <a:rPr lang="en-US" altLang="ko-KR" dirty="0"/>
              <a:t>layer</a:t>
            </a:r>
            <a:r>
              <a:rPr lang="ko-KR" altLang="en-US" dirty="0"/>
              <a:t>간의 </a:t>
            </a:r>
            <a:r>
              <a:rPr lang="en-US" altLang="ko-KR" dirty="0"/>
              <a:t>style</a:t>
            </a:r>
            <a:r>
              <a:rPr lang="ko-KR" altLang="en-US" dirty="0"/>
              <a:t>의 </a:t>
            </a:r>
            <a:r>
              <a:rPr lang="en-US" altLang="ko-KR" dirty="0"/>
              <a:t>correlate </a:t>
            </a:r>
            <a:r>
              <a:rPr lang="ko-KR" altLang="en-US" dirty="0"/>
              <a:t>되는 현상을 방지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각 </a:t>
            </a:r>
            <a:r>
              <a:rPr lang="en-US" altLang="ko-KR" dirty="0"/>
              <a:t>layer</a:t>
            </a:r>
            <a:r>
              <a:rPr lang="ko-KR" altLang="en-US" dirty="0"/>
              <a:t>가 담당하는 </a:t>
            </a:r>
            <a:r>
              <a:rPr lang="en-US" altLang="ko-KR" dirty="0"/>
              <a:t>style</a:t>
            </a:r>
            <a:r>
              <a:rPr lang="ko-KR" altLang="en-US" dirty="0"/>
              <a:t>이 뚜렷하게 구분되는 것을 확인할 수 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32974A-DBBD-4E9E-A342-9CB642D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99" y="1918447"/>
            <a:ext cx="5987366" cy="49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6895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관련 기술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423" y="1803602"/>
            <a:ext cx="9780104" cy="4480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/>
              <a:t>A </a:t>
            </a:r>
            <a:r>
              <a:rPr lang="en-US" altLang="ko-KR" dirty="0" err="1"/>
              <a:t>stylebased</a:t>
            </a:r>
            <a:r>
              <a:rPr lang="en-US" altLang="ko-KR" dirty="0"/>
              <a:t> Generator Architecture for Generative Adversarial Networks</a:t>
            </a:r>
          </a:p>
          <a:p>
            <a:pPr lvl="0">
              <a:defRPr lang="ko-KR" altLang="en-US"/>
            </a:pPr>
            <a:r>
              <a:rPr lang="en-US" altLang="ko-KR" dirty="0"/>
              <a:t>   </a:t>
            </a:r>
            <a:r>
              <a:rPr lang="ko-KR" altLang="en-US" dirty="0"/>
              <a:t>어떤 특징을 고려할 수 있음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Attention-Guided Generative Adversarial Networks for Unsupervised Image-to-Image Translation</a:t>
            </a:r>
          </a:p>
          <a:p>
            <a:pPr lvl="0">
              <a:defRPr lang="ko-KR" altLang="en-US"/>
            </a:pPr>
            <a:r>
              <a:rPr lang="en-US" altLang="ko-KR" dirty="0"/>
              <a:t>   Attention </a:t>
            </a:r>
            <a:r>
              <a:rPr lang="ko-KR" altLang="en-US" dirty="0"/>
              <a:t>기법으로 특정 </a:t>
            </a:r>
            <a:r>
              <a:rPr lang="en-US" altLang="ko-KR" dirty="0"/>
              <a:t>feature mask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Conditional Generative Adversarial Nets</a:t>
            </a:r>
          </a:p>
          <a:p>
            <a:pPr lvl="0">
              <a:defRPr lang="ko-KR" altLang="en-US"/>
            </a:pPr>
            <a:r>
              <a:rPr lang="en-US" altLang="ko-KR" dirty="0"/>
              <a:t>   GAN</a:t>
            </a:r>
            <a:r>
              <a:rPr lang="ko-KR" altLang="en-US" dirty="0"/>
              <a:t> 모델 생성시 </a:t>
            </a:r>
            <a:r>
              <a:rPr lang="en-US" altLang="ko-KR" dirty="0"/>
              <a:t>conditional </a:t>
            </a:r>
            <a:r>
              <a:rPr lang="ko-KR" altLang="en-US" dirty="0"/>
              <a:t>하게 생성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Generating kin faces using disentangled GAN</a:t>
            </a:r>
          </a:p>
          <a:p>
            <a:pPr lvl="0">
              <a:defRPr lang="ko-KR" altLang="en-US"/>
            </a:pPr>
            <a:r>
              <a:rPr lang="en-US" altLang="ko-KR" dirty="0"/>
              <a:t>   kin</a:t>
            </a:r>
            <a:r>
              <a:rPr lang="ko-KR" altLang="en-US" dirty="0"/>
              <a:t>에 대한 </a:t>
            </a:r>
            <a:r>
              <a:rPr lang="en-US" altLang="ko-KR" dirty="0"/>
              <a:t>prediction image generate.</a:t>
            </a:r>
          </a:p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46874" y="986449"/>
            <a:ext cx="10515600" cy="631217"/>
          </a:xfrm>
        </p:spPr>
        <p:txBody>
          <a:bodyPr vert="horz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3000"/>
              <a:t>Another work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2500">
              <a:latin typeface="KoPub돋움체 Bold"/>
              <a:ea typeface="KoPub돋움체 Bold"/>
              <a:cs typeface="Dubai Medium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7626" y="1210911"/>
            <a:ext cx="9697316" cy="403137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46730" y="56897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1 method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virtual image</a:t>
            </a:r>
          </a:p>
          <a:p>
            <a:pPr lvl="0">
              <a:defRPr lang="ko-KR" altLang="en-US"/>
            </a:pPr>
            <a:r>
              <a:rPr lang="en-US" altLang="ko-KR" b="1" dirty="0"/>
              <a:t>	feature map </a:t>
            </a:r>
            <a:r>
              <a:rPr lang="ko-KR" altLang="en-US" b="1" dirty="0"/>
              <a:t>을 통한 타 이미지</a:t>
            </a:r>
            <a:r>
              <a:rPr lang="en-US" altLang="ko-KR" b="1" dirty="0"/>
              <a:t> </a:t>
            </a:r>
            <a:r>
              <a:rPr lang="ko-KR" altLang="en-US" b="1" dirty="0"/>
              <a:t>생성</a:t>
            </a:r>
          </a:p>
        </p:txBody>
      </p:sp>
      <p:cxnSp>
        <p:nvCxnSpPr>
          <p:cNvPr id="13" name="직선 연결선 2"/>
          <p:cNvCxnSpPr/>
          <p:nvPr/>
        </p:nvCxnSpPr>
        <p:spPr>
          <a:xfrm>
            <a:off x="528564" y="8450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"/>
          <p:cNvSpPr txBox="1"/>
          <p:nvPr/>
        </p:nvSpPr>
        <p:spPr>
          <a:xfrm>
            <a:off x="456556" y="3410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6164" y="848816"/>
            <a:ext cx="4715436" cy="387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/>
              <a:t>Date</a:t>
            </a:r>
            <a:r>
              <a:rPr lang="ko-KR" altLang="en-US" sz="2000" b="1"/>
              <a:t> </a:t>
            </a:r>
            <a:r>
              <a:rPr lang="en-US" altLang="ko-KR" sz="2000" b="1"/>
              <a:t>set </a:t>
            </a:r>
            <a:r>
              <a:rPr lang="ko-KR" altLang="en-US" sz="2000" b="1"/>
              <a:t>구축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35" y="1322785"/>
            <a:ext cx="7243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hlinkClick r:id="rId2"/>
              </a:rPr>
              <a:t>https://generated.photos/faces/young-adult/asian-race/female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6164" y="2143221"/>
            <a:ext cx="8507125" cy="4159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8235" y="1773889"/>
            <a:ext cx="7117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API</a:t>
            </a:r>
            <a:r>
              <a:rPr lang="ko-KR" altLang="en-US"/>
              <a:t> 사용 관련 여부 검토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6164" y="152342"/>
            <a:ext cx="6408712" cy="464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6822" y="1004158"/>
            <a:ext cx="10515600" cy="1963631"/>
          </a:xfrm>
        </p:spPr>
        <p:txBody>
          <a:bodyPr>
            <a:noAutofit/>
          </a:bodyPr>
          <a:lstStyle/>
          <a:p>
            <a:pPr marL="0" indent="0">
              <a:buNone/>
              <a:defRPr lang="ko-KR" altLang="en-US"/>
            </a:pPr>
            <a:r>
              <a:rPr lang="en-US" altLang="ko-KR" sz="1800" b="1"/>
              <a:t>Model </a:t>
            </a:r>
            <a:r>
              <a:rPr lang="ko-KR" altLang="en-US" sz="1800" b="1"/>
              <a:t>구축</a:t>
            </a:r>
          </a:p>
          <a:p>
            <a:pPr marL="0" indent="0">
              <a:spcBef>
                <a:spcPct val="46000"/>
              </a:spcBef>
              <a:buNone/>
              <a:defRPr lang="ko-KR" altLang="en-US"/>
            </a:pPr>
            <a:endParaRPr lang="ko-KR" altLang="en-US" sz="1800" b="1"/>
          </a:p>
          <a:p>
            <a:pPr marL="0" indent="0">
              <a:spcBef>
                <a:spcPct val="30000"/>
              </a:spcBef>
              <a:buNone/>
              <a:defRPr lang="ko-KR" altLang="en-US"/>
            </a:pPr>
            <a:r>
              <a:rPr lang="en-US" altLang="ko-KR" sz="1700" b="1"/>
              <a:t>StyleGAN — Official TensorFlow Implementation</a:t>
            </a:r>
          </a:p>
          <a:p>
            <a:pPr lvl="0">
              <a:spcBef>
                <a:spcPct val="30000"/>
              </a:spcBef>
              <a:buNone/>
              <a:defRPr lang="ko-KR" altLang="en-US"/>
            </a:pPr>
            <a:r>
              <a:rPr lang="ko-KR" altLang="en-US" sz="1700"/>
              <a:t> ( </a:t>
            </a:r>
            <a:r>
              <a:rPr lang="en-US" altLang="ko-KR" sz="1700"/>
              <a:t>K. Tero, L. Samuli et al, A stylebased Generator Architecture for Generative Adversarial Networks</a:t>
            </a:r>
            <a:r>
              <a:rPr lang="ko-KR" altLang="en-US" sz="1700"/>
              <a:t> )</a:t>
            </a:r>
          </a:p>
          <a:p>
            <a:pPr marL="0" indent="0">
              <a:spcBef>
                <a:spcPct val="30000"/>
              </a:spcBef>
              <a:buNone/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  <a:hlinkClick r:id="rId2"/>
              </a:rPr>
              <a:t>https://github.com/NVlabs/stylegan</a:t>
            </a:r>
            <a:endParaRPr lang="en-US" altLang="ko-KR" sz="1700" b="1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460" y="3068052"/>
            <a:ext cx="6928185" cy="3073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ct val="30000"/>
              </a:spcBef>
              <a:buNone/>
              <a:defRPr lang="ko-KR" altLang="en-US"/>
            </a:pPr>
            <a:r>
              <a:rPr lang="en-US" altLang="ko-KR" sz="1500"/>
              <a:t> </a:t>
            </a:r>
            <a:r>
              <a:rPr lang="en-US" altLang="ko-KR" sz="1600"/>
              <a:t>Pros.</a:t>
            </a:r>
          </a:p>
          <a:p>
            <a:pPr marL="0" indent="0">
              <a:spcBef>
                <a:spcPct val="30000"/>
              </a:spcBef>
              <a:buNone/>
              <a:defRPr lang="ko-KR" altLang="en-US"/>
            </a:pPr>
            <a:endParaRPr lang="en-US" altLang="ko-KR" sz="1600"/>
          </a:p>
          <a:p>
            <a:pPr lvl="0">
              <a:spcBef>
                <a:spcPct val="42000"/>
              </a:spcBef>
              <a:buNone/>
              <a:defRPr lang="ko-KR" altLang="en-US"/>
            </a:pPr>
            <a:r>
              <a:rPr lang="en-US" altLang="ko-KR" sz="1600"/>
              <a:t> 1. GAN</a:t>
            </a:r>
            <a:r>
              <a:rPr lang="ko-KR" altLang="en-US" sz="1600"/>
              <a:t> + </a:t>
            </a:r>
            <a:r>
              <a:rPr lang="en-US" altLang="ko-KR" sz="1600"/>
              <a:t>Feature Control layer</a:t>
            </a:r>
          </a:p>
          <a:p>
            <a:pPr lvl="0">
              <a:spcBef>
                <a:spcPct val="42000"/>
              </a:spcBef>
              <a:buNone/>
              <a:defRPr lang="ko-KR" altLang="en-US"/>
            </a:pPr>
            <a:endParaRPr lang="en-US" altLang="ko-KR" sz="1600"/>
          </a:p>
          <a:p>
            <a:pPr lvl="0">
              <a:spcBef>
                <a:spcPct val="42000"/>
              </a:spcBef>
              <a:buNone/>
              <a:defRPr lang="ko-KR" altLang="en-US"/>
            </a:pPr>
            <a:r>
              <a:rPr lang="en-US" altLang="ko-KR" sz="1600"/>
              <a:t> 2. Dataset, source, networks publicly available.</a:t>
            </a:r>
          </a:p>
          <a:p>
            <a:pPr lvl="0">
              <a:spcBef>
                <a:spcPct val="42000"/>
              </a:spcBef>
              <a:buNone/>
              <a:defRPr lang="ko-KR" altLang="en-US"/>
            </a:pPr>
            <a:endParaRPr lang="en-US" altLang="ko-KR" sz="1600"/>
          </a:p>
          <a:p>
            <a:pPr lvl="0">
              <a:spcBef>
                <a:spcPct val="42000"/>
              </a:spcBef>
              <a:buNone/>
              <a:defRPr lang="ko-KR" altLang="en-US"/>
            </a:pPr>
            <a:r>
              <a:rPr lang="en-US" altLang="ko-KR" sz="1600"/>
              <a:t> 3. Each Style is adjusted adaptively, in each disentaglement Conv.</a:t>
            </a:r>
          </a:p>
          <a:p>
            <a:pPr lvl="0">
              <a:spcBef>
                <a:spcPct val="42000"/>
              </a:spcBef>
              <a:buNone/>
              <a:defRPr lang="ko-KR" altLang="en-US"/>
            </a:pPr>
            <a:endParaRPr lang="en-US" altLang="ko-KR" sz="1600"/>
          </a:p>
          <a:p>
            <a:pPr lvl="0">
              <a:spcBef>
                <a:spcPct val="42000"/>
              </a:spcBef>
              <a:buNone/>
              <a:defRPr lang="ko-KR" altLang="en-US"/>
            </a:pPr>
            <a:r>
              <a:rPr lang="en-US" altLang="ko-KR" sz="1600"/>
              <a:t> 4. Generate realistic images using stochastic variation.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6164" y="152341"/>
            <a:ext cx="6408712" cy="46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76163" y="887733"/>
            <a:ext cx="10886347" cy="467109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defRPr lang="ko-KR" altLang="en-US"/>
            </a:pPr>
            <a:r>
              <a:rPr lang="en-US" altLang="ko-KR" sz="1900" b="1"/>
              <a:t>model </a:t>
            </a:r>
            <a:r>
              <a:rPr lang="ko-KR" altLang="en-US" sz="1900" b="1"/>
              <a:t>학습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en-US" altLang="ko-KR" sz="1900"/>
              <a:t>StyleGAN </a:t>
            </a:r>
            <a:r>
              <a:rPr lang="ko-KR" altLang="en-US" sz="1900"/>
              <a:t>모델은 </a:t>
            </a:r>
            <a:r>
              <a:rPr lang="en-US" altLang="ko-KR" sz="1900"/>
              <a:t>Mapping Network</a:t>
            </a:r>
            <a:r>
              <a:rPr lang="ko-KR" altLang="en-US" sz="1900"/>
              <a:t>를 통과하기 때문에 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en-US" altLang="ko-KR" sz="1900"/>
              <a:t>training data</a:t>
            </a:r>
            <a:r>
              <a:rPr lang="ko-KR" altLang="en-US" sz="1900"/>
              <a:t>의 </a:t>
            </a:r>
            <a:r>
              <a:rPr lang="en-US" altLang="ko-KR" sz="1900"/>
              <a:t>probability density</a:t>
            </a:r>
            <a:r>
              <a:rPr lang="ko-KR" altLang="en-US" sz="1900"/>
              <a:t>를 따르지 않음</a:t>
            </a:r>
            <a:r>
              <a:rPr lang="en-US" altLang="ko-KR" sz="1900"/>
              <a:t>.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endParaRPr lang="en-US" altLang="ko-KR" sz="1900"/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ko-KR" altLang="en-US" sz="1900"/>
              <a:t>따라서 위에 언급한 데이터셋 외에도 다양한 데이터셋을 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en-US" altLang="ko-KR" sz="1900" b="1" i="1"/>
              <a:t>Style Mixing</a:t>
            </a:r>
            <a:r>
              <a:rPr lang="ko-KR" altLang="en-US" sz="1900"/>
              <a:t>기법을 이용하여 학습</a:t>
            </a:r>
            <a:r>
              <a:rPr lang="en-US" altLang="ko-KR" sz="1900"/>
              <a:t>, 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ko-KR" altLang="en-US" sz="1900"/>
              <a:t>하지만 </a:t>
            </a:r>
            <a:r>
              <a:rPr lang="en-US" altLang="ko-KR" sz="1900"/>
              <a:t>Training</a:t>
            </a:r>
            <a:r>
              <a:rPr lang="ko-KR" altLang="en-US" sz="1900"/>
              <a:t>시간이 상당히 소요되기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ko-KR" altLang="en-US" sz="1900"/>
              <a:t>때문에 데이터의 개수와 해상도는 적정한</a:t>
            </a:r>
          </a:p>
          <a:p>
            <a:pPr marL="0" indent="0">
              <a:lnSpc>
                <a:spcPct val="140000"/>
              </a:lnSpc>
              <a:spcBef>
                <a:spcPct val="42000"/>
              </a:spcBef>
              <a:buNone/>
              <a:defRPr lang="ko-KR" altLang="en-US"/>
            </a:pPr>
            <a:r>
              <a:rPr lang="ko-KR" altLang="en-US" sz="1900"/>
              <a:t>타협이 필요</a:t>
            </a:r>
            <a:endParaRPr lang="en-US" altLang="ko-KR" sz="19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4138" y="4217217"/>
            <a:ext cx="6436555" cy="2433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02509" y="3922679"/>
            <a:ext cx="3026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training</a:t>
            </a:r>
            <a:r>
              <a:rPr lang="ko-KR" altLang="en-US"/>
              <a:t> 시간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76164" y="152342"/>
            <a:ext cx="6408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주요 개발 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4243" y="83374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/>
              <a:t>model </a:t>
            </a:r>
            <a:r>
              <a:rPr lang="ko-KR" altLang="en-US" sz="2400" b="1" dirty="0"/>
              <a:t>테스트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ko-KR" altLang="en-US" sz="2400" dirty="0"/>
              <a:t>이상형월드컵 순위와 연관되어 </a:t>
            </a:r>
            <a:r>
              <a:rPr lang="en-US" altLang="ko-KR" sz="2400" dirty="0"/>
              <a:t>Coarse</a:t>
            </a:r>
            <a:r>
              <a:rPr lang="ko-KR" altLang="en-US" sz="2400" dirty="0"/>
              <a:t> </a:t>
            </a:r>
            <a:r>
              <a:rPr lang="en-US" altLang="ko-KR" sz="2400" dirty="0"/>
              <a:t>styles, Middle styles, Fine styles</a:t>
            </a:r>
          </a:p>
          <a:p>
            <a:pPr marL="0" indent="0">
              <a:buNone/>
            </a:pPr>
            <a:r>
              <a:rPr lang="ko-KR" altLang="en-US" sz="2400" dirty="0" err="1"/>
              <a:t>를</a:t>
            </a:r>
            <a:r>
              <a:rPr lang="ko-KR" altLang="en-US" sz="2400" dirty="0"/>
              <a:t> 지정하는 알고리즘 필요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2055" name="Picture 7" descr="STylegan 이미지 검색결과">
            <a:extLst>
              <a:ext uri="{FF2B5EF4-FFF2-40B4-BE49-F238E27FC236}">
                <a16:creationId xmlns:a16="http://schemas.microsoft.com/office/drawing/2014/main" id="{46C2FB8D-347C-433A-B1B9-5067E816BF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20" y="2802450"/>
            <a:ext cx="6939036" cy="39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6DF25E-7345-41AB-A549-C44D1A927484}"/>
              </a:ext>
            </a:extLst>
          </p:cNvPr>
          <p:cNvSpPr txBox="1"/>
          <p:nvPr/>
        </p:nvSpPr>
        <p:spPr>
          <a:xfrm>
            <a:off x="1976846" y="3009413"/>
            <a:ext cx="2168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1~4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2~8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8~16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293044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351584" y="1215916"/>
            <a:ext cx="756084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79576" y="692696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Sequence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5140" y="1628800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5140" y="2483884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572A8-7978-4FF0-9972-24273E236F5B}"/>
              </a:ext>
            </a:extLst>
          </p:cNvPr>
          <p:cNvSpPr txBox="1"/>
          <p:nvPr/>
        </p:nvSpPr>
        <p:spPr>
          <a:xfrm>
            <a:off x="3359196" y="1758542"/>
            <a:ext cx="54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작품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54785-7937-4A6E-8C09-157FE58EC80B}"/>
              </a:ext>
            </a:extLst>
          </p:cNvPr>
          <p:cNvSpPr txBox="1"/>
          <p:nvPr/>
        </p:nvSpPr>
        <p:spPr>
          <a:xfrm>
            <a:off x="3359196" y="2591605"/>
            <a:ext cx="554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Dubai Medium" panose="020B0603030403030204" pitchFamily="34" charset="-78"/>
              </a:rPr>
              <a:t>관련 기술 분석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5140" y="3338470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572A8-7978-4FF0-9972-24273E236F5B}"/>
              </a:ext>
            </a:extLst>
          </p:cNvPr>
          <p:cNvSpPr txBox="1"/>
          <p:nvPr/>
        </p:nvSpPr>
        <p:spPr>
          <a:xfrm>
            <a:off x="3351581" y="3478878"/>
            <a:ext cx="619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주요 개발 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5140" y="4256124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A572A8-7978-4FF0-9972-24273E236F5B}"/>
              </a:ext>
            </a:extLst>
          </p:cNvPr>
          <p:cNvSpPr txBox="1"/>
          <p:nvPr/>
        </p:nvSpPr>
        <p:spPr>
          <a:xfrm>
            <a:off x="3359196" y="4366705"/>
            <a:ext cx="619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프로젝트 진행 계획</a:t>
            </a:r>
          </a:p>
        </p:txBody>
      </p:sp>
    </p:spTree>
    <p:extLst>
      <p:ext uri="{BB962C8B-B14F-4D97-AF65-F5344CB8AC3E}">
        <p14:creationId xmlns:p14="http://schemas.microsoft.com/office/powerpoint/2010/main" val="2711622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주요 개발 내용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9035" y="1345828"/>
            <a:ext cx="10515600" cy="4351338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/>
              <a:t>점검사항</a:t>
            </a:r>
          </a:p>
          <a:p>
            <a:pPr>
              <a:spcBef>
                <a:spcPct val="30000"/>
              </a:spcBef>
              <a:defRPr lang="ko-KR" altLang="en-US"/>
            </a:pPr>
            <a:endParaRPr lang="ko-KR" altLang="en-US" dirty="0"/>
          </a:p>
          <a:p>
            <a:pPr>
              <a:spcBef>
                <a:spcPct val="30000"/>
              </a:spcBef>
              <a:buNone/>
              <a:defRPr lang="ko-KR" altLang="en-US"/>
            </a:pPr>
            <a:r>
              <a:rPr lang="ko-KR" altLang="en-US" sz="2400" dirty="0"/>
              <a:t>	1. </a:t>
            </a:r>
            <a:r>
              <a:rPr lang="en-US" altLang="ko-KR" sz="2400" dirty="0"/>
              <a:t>Whether A(feature), B(noise) fine control are possible.</a:t>
            </a:r>
          </a:p>
          <a:p>
            <a:pPr>
              <a:spcBef>
                <a:spcPct val="30000"/>
              </a:spcBef>
              <a:buNone/>
              <a:defRPr lang="ko-KR" altLang="en-US"/>
            </a:pPr>
            <a:endParaRPr lang="ko-KR" altLang="en-US" sz="2400" dirty="0"/>
          </a:p>
          <a:p>
            <a:pPr>
              <a:spcBef>
                <a:spcPct val="30000"/>
              </a:spcBef>
              <a:buNone/>
              <a:defRPr lang="ko-KR" altLang="en-US"/>
            </a:pPr>
            <a:r>
              <a:rPr lang="ko-KR" altLang="en-US" sz="2400" dirty="0"/>
              <a:t>	2. </a:t>
            </a:r>
            <a:r>
              <a:rPr lang="en-US" altLang="ko-KR" sz="2400" dirty="0"/>
              <a:t>Constructing high-quality datasets consisting of Koreans.</a:t>
            </a:r>
          </a:p>
          <a:p>
            <a:pPr>
              <a:spcBef>
                <a:spcPct val="30000"/>
              </a:spcBef>
              <a:buNone/>
              <a:defRPr lang="ko-KR" altLang="en-US"/>
            </a:pPr>
            <a:endParaRPr lang="ko-KR" altLang="en-US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프로젝트 진행 계획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039620" y="983898"/>
            <a:ext cx="10515600" cy="5474287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70000"/>
              </a:lnSpc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1~2주차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과목개요 설명, </a:t>
            </a:r>
            <a:r>
              <a:rPr lang="en-US" altLang="ko-KR" sz="2400" dirty="0">
                <a:solidFill>
                  <a:schemeClr val="tx1"/>
                </a:solidFill>
              </a:rPr>
              <a:t>Gitlab</a:t>
            </a:r>
            <a:r>
              <a:rPr lang="ko-KR" altLang="en-US" sz="2400" dirty="0">
                <a:solidFill>
                  <a:schemeClr val="tx1"/>
                </a:solidFill>
              </a:rPr>
              <a:t> 설명, 과제 설정 및 분석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3주차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과제 계획서 작성 및 발표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4~7주차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</a:t>
            </a:r>
            <a:r>
              <a:rPr lang="ko-KR" altLang="en-US" sz="2400" u="sng" dirty="0">
                <a:solidFill>
                  <a:schemeClr val="tx1"/>
                </a:solidFill>
              </a:rPr>
              <a:t>주간 진행 보고서 작성 및 발표</a:t>
            </a:r>
            <a:endParaRPr lang="ko-KR" altLang="en-US" sz="2900" u="sng" dirty="0">
              <a:solidFill>
                <a:schemeClr val="tx1"/>
              </a:solidFill>
            </a:endParaRP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8주차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</a:t>
            </a:r>
            <a:r>
              <a:rPr lang="ko-KR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과제 중간 보고서</a:t>
            </a:r>
            <a:r>
              <a:rPr lang="ko-KR" altLang="en-US" sz="2400" dirty="0">
                <a:solidFill>
                  <a:schemeClr val="tx1"/>
                </a:solidFill>
              </a:rPr>
              <a:t> 작성 및 발표</a:t>
            </a:r>
            <a:endParaRPr lang="ko-KR" altLang="en-US" sz="2900" dirty="0">
              <a:solidFill>
                <a:schemeClr val="tx1"/>
              </a:solidFill>
            </a:endParaRP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9~14주차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</a:t>
            </a:r>
            <a:r>
              <a:rPr lang="ko-KR" altLang="en-US" sz="2400" u="sng" dirty="0">
                <a:solidFill>
                  <a:schemeClr val="tx1"/>
                </a:solidFill>
              </a:rPr>
              <a:t>주간 진행 보고서 작성 및 발표</a:t>
            </a:r>
            <a:endParaRPr lang="ko-KR" altLang="en-US" sz="2900" u="sng" dirty="0">
              <a:solidFill>
                <a:schemeClr val="tx1"/>
              </a:solidFill>
            </a:endParaRP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15주차</a:t>
            </a:r>
          </a:p>
          <a:p>
            <a:pPr>
              <a:lnSpc>
                <a:spcPct val="70000"/>
              </a:lnSpc>
              <a:spcBef>
                <a:spcPct val="30000"/>
              </a:spcBef>
              <a:buNone/>
              <a:defRPr lang="ko-KR" altLang="en-US"/>
            </a:pPr>
            <a:r>
              <a:rPr lang="ko-KR" altLang="en-US" sz="2900" dirty="0">
                <a:solidFill>
                  <a:schemeClr val="tx1"/>
                </a:solidFill>
              </a:rPr>
              <a:t>		</a:t>
            </a:r>
            <a:r>
              <a:rPr lang="ko-KR" altLang="en-US" sz="2400" dirty="0">
                <a:solidFill>
                  <a:schemeClr val="tx1"/>
                </a:solidFill>
              </a:rPr>
              <a:t>* </a:t>
            </a:r>
            <a:r>
              <a:rPr lang="ko-KR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과제 최종 보고서</a:t>
            </a:r>
            <a:r>
              <a:rPr lang="ko-KR" altLang="en-US" sz="2400" dirty="0">
                <a:solidFill>
                  <a:schemeClr val="tx1"/>
                </a:solidFill>
              </a:rPr>
              <a:t> 작성 및 발표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작품 개요</a:t>
            </a:r>
            <a:r>
              <a:rPr lang="en-US" altLang="ko-KR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 </a:t>
            </a:r>
            <a:endParaRPr lang="ko-KR" altLang="en-US" sz="2500" dirty="0">
              <a:latin typeface="KoPub돋움체 Bold" panose="02020603020101020101" pitchFamily="18" charset="-127"/>
              <a:ea typeface="KoPub돋움체 Bold" panose="02020603020101020101" pitchFamily="18" charset="-127"/>
              <a:cs typeface="Dubai Medium" panose="020B0603030403030204" pitchFamily="34" charset="-7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179" y="1829947"/>
            <a:ext cx="6456613" cy="445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376164" y="1059852"/>
            <a:ext cx="10287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수익성 높은 </a:t>
            </a:r>
            <a:r>
              <a:rPr lang="ko-KR" altLang="en-US" sz="2400" b="1" dirty="0" err="1"/>
              <a:t>어플을</a:t>
            </a:r>
            <a:r>
              <a:rPr lang="ko-KR" altLang="en-US" sz="2400" b="1" dirty="0"/>
              <a:t> 만드는 것을 목표로 한다</a:t>
            </a:r>
            <a:r>
              <a:rPr lang="en-US" altLang="ko-KR" sz="2400" b="1" dirty="0"/>
              <a:t>.</a:t>
            </a:r>
          </a:p>
          <a:p>
            <a:r>
              <a:rPr lang="ko-KR" altLang="en-US" sz="2400" b="1" dirty="0"/>
              <a:t>미국 </a:t>
            </a:r>
            <a:r>
              <a:rPr lang="en-US" altLang="ko-KR" sz="2400" b="1" dirty="0"/>
              <a:t>App Store </a:t>
            </a:r>
            <a:r>
              <a:rPr lang="ko-KR" altLang="en-US" sz="2400" b="1" dirty="0"/>
              <a:t>기준으로 </a:t>
            </a:r>
            <a:r>
              <a:rPr lang="en-US" altLang="ko-KR" sz="2400" b="1" dirty="0"/>
              <a:t>Rank 100 </a:t>
            </a:r>
            <a:r>
              <a:rPr lang="ko-KR" altLang="en-US" sz="2400" b="1" dirty="0"/>
              <a:t>안에 포함되면 높은 수익 창출 가능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0799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작품 개요</a:t>
            </a:r>
            <a:r>
              <a:rPr lang="en-US" altLang="ko-KR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 </a:t>
            </a:r>
            <a:endParaRPr lang="ko-KR" altLang="en-US" sz="2500" dirty="0">
              <a:latin typeface="KoPub돋움체 Bold" panose="02020603020101020101" pitchFamily="18" charset="-127"/>
              <a:ea typeface="KoPub돋움체 Bold" panose="02020603020101020101" pitchFamily="18" charset="-127"/>
              <a:cs typeface="Dubai Medium" panose="020B0603030403030204" pitchFamily="34" charset="-78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17" y="2200833"/>
            <a:ext cx="1339361" cy="1324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16" y="3739890"/>
            <a:ext cx="1339361" cy="132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17" y="5363488"/>
            <a:ext cx="1339360" cy="133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506413" y="1037940"/>
            <a:ext cx="10287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IOS store </a:t>
            </a:r>
            <a:r>
              <a:rPr lang="ko-KR" altLang="en-US" sz="2400" b="1" dirty="0"/>
              <a:t>기준 </a:t>
            </a:r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03</a:t>
            </a:r>
            <a:r>
              <a:rPr lang="ko-KR" altLang="en-US" sz="2400" b="1" dirty="0"/>
              <a:t>월 </a:t>
            </a:r>
            <a:r>
              <a:rPr lang="en-US" altLang="ko-KR" sz="2400" b="1" dirty="0"/>
              <a:t>19</a:t>
            </a:r>
            <a:r>
              <a:rPr lang="ko-KR" altLang="en-US" sz="2400" b="1" dirty="0"/>
              <a:t>일 기준 </a:t>
            </a:r>
            <a:r>
              <a:rPr lang="ko-KR" altLang="en-US" sz="2400" b="1" dirty="0" err="1"/>
              <a:t>어플</a:t>
            </a:r>
            <a:r>
              <a:rPr lang="ko-KR" altLang="en-US" sz="2400" b="1" dirty="0"/>
              <a:t> 순위에</a:t>
            </a:r>
            <a:endParaRPr lang="en-US" altLang="ko-KR" dirty="0"/>
          </a:p>
          <a:p>
            <a:r>
              <a:rPr lang="en-US" altLang="ko-KR" sz="2400" b="1" dirty="0"/>
              <a:t>GAN</a:t>
            </a:r>
            <a:r>
              <a:rPr lang="ko-KR" altLang="en-US" sz="2400" b="1" dirty="0"/>
              <a:t>을 이용한 </a:t>
            </a:r>
            <a:r>
              <a:rPr lang="en-US" altLang="ko-KR" sz="2400" b="1" dirty="0"/>
              <a:t>Image Processing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어플이</a:t>
            </a:r>
            <a:r>
              <a:rPr lang="ko-KR" altLang="en-US" sz="2400" b="1" dirty="0"/>
              <a:t> 상위권에 항시 등재</a:t>
            </a:r>
            <a:r>
              <a:rPr lang="en-US" altLang="ko-KR" sz="2400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2654667" y="2263147"/>
            <a:ext cx="659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Oldify</a:t>
            </a:r>
            <a:r>
              <a:rPr lang="en-US" altLang="ko-KR" sz="2400" b="1" dirty="0"/>
              <a:t>(42</a:t>
            </a:r>
            <a:r>
              <a:rPr lang="ko-KR" altLang="en-US" sz="2400" b="1" dirty="0"/>
              <a:t>위</a:t>
            </a:r>
            <a:r>
              <a:rPr lang="en-US" altLang="ko-KR" sz="2400" b="1" dirty="0"/>
              <a:t>)</a:t>
            </a:r>
          </a:p>
          <a:p>
            <a:r>
              <a:rPr lang="en-US" altLang="ko-KR" sz="2400" b="1" dirty="0"/>
              <a:t>: 10</a:t>
            </a:r>
            <a:r>
              <a:rPr lang="ko-KR" altLang="en-US" sz="2400" b="1" dirty="0"/>
              <a:t>년</a:t>
            </a:r>
            <a:r>
              <a:rPr lang="en-US" altLang="ko-KR" sz="2400" b="1" dirty="0"/>
              <a:t>~40</a:t>
            </a:r>
            <a:r>
              <a:rPr lang="ko-KR" altLang="en-US" sz="2400" b="1" dirty="0"/>
              <a:t>년 후 나의 모습 </a:t>
            </a:r>
            <a:endParaRPr lang="en-US" altLang="ko-KR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2654667" y="3892061"/>
            <a:ext cx="659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Baldify</a:t>
            </a:r>
            <a:r>
              <a:rPr lang="en-US" altLang="ko-KR" sz="2400" b="1" dirty="0"/>
              <a:t>(45</a:t>
            </a:r>
            <a:r>
              <a:rPr lang="ko-KR" altLang="en-US" sz="2400" b="1" dirty="0"/>
              <a:t>위</a:t>
            </a:r>
            <a:r>
              <a:rPr lang="en-US" altLang="ko-KR" sz="2400" b="1" dirty="0"/>
              <a:t>)</a:t>
            </a:r>
          </a:p>
          <a:p>
            <a:r>
              <a:rPr lang="en-US" altLang="ko-KR" sz="2400" b="1" dirty="0"/>
              <a:t>: </a:t>
            </a:r>
            <a:r>
              <a:rPr lang="ko-KR" altLang="en-US" sz="2400" b="1" dirty="0"/>
              <a:t>대머리가 된 나의 모습</a:t>
            </a:r>
            <a:endParaRPr lang="en-US" altLang="ko-KR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2719144" y="5512777"/>
            <a:ext cx="659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Similar celebrities(50</a:t>
            </a:r>
            <a:r>
              <a:rPr lang="ko-KR" altLang="en-US" sz="2400" b="1" dirty="0"/>
              <a:t>위</a:t>
            </a:r>
            <a:r>
              <a:rPr lang="en-US" altLang="ko-KR" sz="2400" b="1" dirty="0"/>
              <a:t>)</a:t>
            </a:r>
          </a:p>
          <a:p>
            <a:r>
              <a:rPr lang="en-US" altLang="ko-KR" sz="2400" b="1" dirty="0"/>
              <a:t>: </a:t>
            </a:r>
            <a:r>
              <a:rPr lang="ko-KR" altLang="en-US" sz="2400" b="1" dirty="0"/>
              <a:t>나와 비슷한 연예인 찾기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58265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작품 개요</a:t>
            </a:r>
            <a:r>
              <a:rPr lang="en-US" altLang="ko-KR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 </a:t>
            </a:r>
            <a:endParaRPr lang="ko-KR" altLang="en-US" sz="2500" dirty="0">
              <a:latin typeface="KoPub돋움체 Bold" panose="02020603020101020101" pitchFamily="18" charset="-127"/>
              <a:ea typeface="KoPub돋움체 Bold" panose="02020603020101020101" pitchFamily="18" charset="-127"/>
              <a:cs typeface="Dubai Medium" panose="020B0603030403030204" pitchFamily="34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AE788-3249-4D69-9395-1C9F34F9B29A}"/>
              </a:ext>
            </a:extLst>
          </p:cNvPr>
          <p:cNvSpPr txBox="1"/>
          <p:nvPr/>
        </p:nvSpPr>
        <p:spPr>
          <a:xfrm>
            <a:off x="506413" y="1037940"/>
            <a:ext cx="10009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StyleGAN</a:t>
            </a:r>
            <a:r>
              <a:rPr lang="en-US" altLang="ko-KR" sz="2400" b="1" dirty="0"/>
              <a:t> &amp; </a:t>
            </a:r>
            <a:r>
              <a:rPr lang="ko-KR" altLang="en-US" sz="2400" b="1" dirty="0"/>
              <a:t>월드컵 게임을 이용한 이상형 생성 </a:t>
            </a:r>
            <a:r>
              <a:rPr lang="ko-KR" altLang="en-US" sz="2400" b="1" dirty="0" err="1"/>
              <a:t>어플을</a:t>
            </a:r>
            <a:r>
              <a:rPr lang="ko-KR" altLang="en-US" sz="2400" b="1" dirty="0"/>
              <a:t> 제작한다</a:t>
            </a:r>
            <a:r>
              <a:rPr lang="en-US" altLang="ko-KR" sz="2400" b="1" dirty="0"/>
              <a:t>.</a:t>
            </a:r>
          </a:p>
          <a:p>
            <a:r>
              <a:rPr lang="ko-KR" altLang="en-US" sz="2400" b="1" dirty="0"/>
              <a:t> </a:t>
            </a:r>
            <a:endParaRPr lang="en-US" altLang="ko-KR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907" y="4285640"/>
            <a:ext cx="1487093" cy="83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 descr="의류, 테이블, 앉아있는, 생일이(가) 표시된 사진  자동 생성된 설명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413" y="2758634"/>
            <a:ext cx="4320839" cy="2905764"/>
          </a:xfrm>
          <a:prstGeom prst="rect">
            <a:avLst/>
          </a:prstGeom>
          <a:noFill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64" y="2758634"/>
            <a:ext cx="2872931" cy="290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오른쪽 화살표 21"/>
          <p:cNvSpPr/>
          <p:nvPr/>
        </p:nvSpPr>
        <p:spPr>
          <a:xfrm>
            <a:off x="5596300" y="3745524"/>
            <a:ext cx="1024305" cy="4659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관련 기술 분석</a:t>
            </a:r>
            <a:r>
              <a:rPr lang="en-US" altLang="ko-KR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 </a:t>
            </a:r>
            <a:endParaRPr lang="ko-KR" altLang="en-US" sz="2500" dirty="0">
              <a:latin typeface="KoPub돋움체 Bold" panose="02020603020101020101" pitchFamily="18" charset="-127"/>
              <a:ea typeface="KoPub돋움체 Bold" panose="02020603020101020101" pitchFamily="18" charset="-127"/>
              <a:cs typeface="Dubai Medium" panose="020B060303040303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DBEC3-289E-4B6E-B96B-3E05E424A007}"/>
              </a:ext>
            </a:extLst>
          </p:cNvPr>
          <p:cNvSpPr txBox="1"/>
          <p:nvPr/>
        </p:nvSpPr>
        <p:spPr>
          <a:xfrm>
            <a:off x="376164" y="896471"/>
            <a:ext cx="5657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GAN</a:t>
            </a:r>
            <a:r>
              <a:rPr lang="ko-KR" altLang="en-US" dirty="0"/>
              <a:t>을 기반으로 한 </a:t>
            </a:r>
            <a:r>
              <a:rPr lang="en-US" altLang="ko-KR" dirty="0"/>
              <a:t>BEGAN, PGGAN</a:t>
            </a:r>
            <a:r>
              <a:rPr lang="ko-KR" altLang="en-US" dirty="0"/>
              <a:t>의 문제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이미지의 </a:t>
            </a:r>
            <a:r>
              <a:rPr lang="en-US" altLang="ko-KR" dirty="0"/>
              <a:t>attribute (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헤어스타일 등</a:t>
            </a:r>
            <a:r>
              <a:rPr lang="en-US" altLang="ko-KR" dirty="0"/>
              <a:t>) </a:t>
            </a:r>
            <a:r>
              <a:rPr lang="ko-KR" altLang="en-US" dirty="0"/>
              <a:t>을 조절하기가 매우 어렵다는 한계가 존재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928E01-744D-4507-89CF-AAEF5FD2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7" y="1942618"/>
            <a:ext cx="5440456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B3C6FA-D790-4406-A705-8A62127B8FDF}"/>
              </a:ext>
            </a:extLst>
          </p:cNvPr>
          <p:cNvSpPr txBox="1"/>
          <p:nvPr/>
        </p:nvSpPr>
        <p:spPr>
          <a:xfrm>
            <a:off x="815788" y="5576047"/>
            <a:ext cx="45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PGGAN</a:t>
            </a:r>
            <a:r>
              <a:rPr lang="ko-KR" altLang="en-US" dirty="0"/>
              <a:t> 로 생성한 부자연스러운 이미지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12D4DE0-7AB9-49FF-8D9B-2F5590D1946F}"/>
              </a:ext>
            </a:extLst>
          </p:cNvPr>
          <p:cNvSpPr/>
          <p:nvPr/>
        </p:nvSpPr>
        <p:spPr>
          <a:xfrm>
            <a:off x="5844988" y="3523129"/>
            <a:ext cx="528918" cy="31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00973-BC4B-4242-9732-3EECD014F2B3}"/>
              </a:ext>
            </a:extLst>
          </p:cNvPr>
          <p:cNvSpPr txBox="1"/>
          <p:nvPr/>
        </p:nvSpPr>
        <p:spPr>
          <a:xfrm>
            <a:off x="6972493" y="2499044"/>
            <a:ext cx="4670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활용 하고자 하는 모델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StyleGAN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 이미지를 </a:t>
            </a:r>
            <a:r>
              <a:rPr lang="en-US" altLang="ko-KR" dirty="0"/>
              <a:t>style</a:t>
            </a:r>
            <a:r>
              <a:rPr lang="ko-KR" altLang="en-US" dirty="0"/>
              <a:t>의 조합으로 보고</a:t>
            </a:r>
            <a:r>
              <a:rPr lang="en-US" altLang="ko-KR" dirty="0"/>
              <a:t>, generator</a:t>
            </a:r>
            <a:r>
              <a:rPr lang="ko-KR" altLang="en-US" dirty="0"/>
              <a:t>의 각 </a:t>
            </a:r>
            <a:r>
              <a:rPr lang="en-US" altLang="ko-KR" dirty="0"/>
              <a:t>layer </a:t>
            </a:r>
            <a:r>
              <a:rPr lang="ko-KR" altLang="en-US" dirty="0"/>
              <a:t>마다 </a:t>
            </a:r>
            <a:r>
              <a:rPr lang="en-US" altLang="ko-KR" dirty="0"/>
              <a:t>style </a:t>
            </a:r>
            <a:r>
              <a:rPr lang="ko-KR" altLang="en-US" dirty="0"/>
              <a:t>정보를 입히는 방식으로 이미지를 합성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 </a:t>
            </a:r>
            <a:endParaRPr lang="en-US" altLang="ko-KR" dirty="0"/>
          </a:p>
          <a:p>
            <a:r>
              <a:rPr lang="en-US" altLang="ko-KR" dirty="0"/>
              <a:t> style</a:t>
            </a:r>
            <a:r>
              <a:rPr lang="ko-KR" altLang="en-US" dirty="0"/>
              <a:t>은 이미지의 </a:t>
            </a:r>
            <a:r>
              <a:rPr lang="en-US" altLang="ko-KR" dirty="0"/>
              <a:t>coarse feature </a:t>
            </a:r>
            <a:r>
              <a:rPr lang="ko-KR" altLang="en-US" dirty="0"/>
              <a:t>부터 </a:t>
            </a:r>
            <a:r>
              <a:rPr lang="en-US" altLang="ko-KR" dirty="0"/>
              <a:t>fine detail </a:t>
            </a:r>
            <a:r>
              <a:rPr lang="ko-KR" altLang="en-US" dirty="0"/>
              <a:t>까지 각기 다른 </a:t>
            </a:r>
            <a:r>
              <a:rPr lang="en-US" altLang="ko-KR" dirty="0"/>
              <a:t>level</a:t>
            </a:r>
            <a:r>
              <a:rPr lang="ko-KR" altLang="en-US" dirty="0"/>
              <a:t>의 </a:t>
            </a:r>
            <a:r>
              <a:rPr lang="en-US" altLang="ko-KR" dirty="0"/>
              <a:t>visual attribute</a:t>
            </a:r>
            <a:r>
              <a:rPr lang="ko-KR" altLang="en-US" dirty="0"/>
              <a:t>를 조절</a:t>
            </a:r>
          </a:p>
        </p:txBody>
      </p:sp>
    </p:spTree>
    <p:extLst>
      <p:ext uri="{BB962C8B-B14F-4D97-AF65-F5344CB8AC3E}">
        <p14:creationId xmlns:p14="http://schemas.microsoft.com/office/powerpoint/2010/main" val="119644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15078" y="938195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관련 기술 분석</a:t>
            </a:r>
          </a:p>
        </p:txBody>
      </p:sp>
      <p:pic>
        <p:nvPicPr>
          <p:cNvPr id="7" name="그림 6" descr="장난감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43180" y="1451545"/>
            <a:ext cx="2709113" cy="395491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rot="16200000" flipH="1">
            <a:off x="7744144" y="3508131"/>
            <a:ext cx="4651200" cy="0"/>
          </a:xfrm>
          <a:prstGeom prst="straightConnector1">
            <a:avLst/>
          </a:prstGeom>
          <a:ln w="50800" algn="ctr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184230" y="2652332"/>
            <a:ext cx="1272966" cy="64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Rank</a:t>
            </a:r>
            <a:r>
              <a:rPr lang="ko-KR" altLang="en-US"/>
              <a:t>별</a:t>
            </a:r>
          </a:p>
          <a:p>
            <a:pPr>
              <a:defRPr lang="ko-KR" altLang="en-US"/>
            </a:pPr>
            <a:r>
              <a:rPr lang="en-US" altLang="ko-KR"/>
              <a:t>Tree</a:t>
            </a:r>
            <a:r>
              <a:rPr lang="ko-KR" altLang="en-US"/>
              <a:t> 생성.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1247" y="1451545"/>
            <a:ext cx="5863665" cy="4900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771248" y="996703"/>
            <a:ext cx="3149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i="1"/>
              <a:t>Style-Based Generator </a:t>
            </a:r>
            <a:r>
              <a:rPr lang="ko-KR" altLang="en-US" b="1" i="1"/>
              <a:t>구조</a:t>
            </a:r>
            <a:endParaRPr lang="en-US" altLang="ko-KR" b="1" i="1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156" y="188640"/>
            <a:ext cx="6408712" cy="46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KoPub돋움체 Bold"/>
                <a:ea typeface="KoPub돋움체 Bold"/>
                <a:cs typeface="Dubai Medium"/>
              </a:rPr>
              <a:t>관련 기술 분석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74635" y="2002993"/>
            <a:ext cx="7200900" cy="37179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726019" y="984682"/>
            <a:ext cx="2175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i="1"/>
              <a:t>Mapping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7506" y="1452282"/>
            <a:ext cx="7888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input  vector</a:t>
            </a:r>
            <a:r>
              <a:rPr lang="ko-KR" altLang="en-US"/>
              <a:t>로부터 직접 이미지를 생성하는 것이 아닌 </a:t>
            </a:r>
            <a:r>
              <a:rPr lang="en-US" altLang="ko-KR" b="1"/>
              <a:t>Mapping Network</a:t>
            </a:r>
          </a:p>
          <a:p>
            <a:pPr lvl="0">
              <a:defRPr lang="ko-KR" altLang="en-US"/>
            </a:pP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거쳐</a:t>
            </a:r>
            <a:r>
              <a:rPr lang="en-US" altLang="ko-KR"/>
              <a:t> intermediate vector</a:t>
            </a:r>
            <a:r>
              <a:rPr lang="ko-KR" altLang="en-US"/>
              <a:t>로 변환 후 이미지를 생성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6847" y="5873318"/>
            <a:ext cx="10605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Mapping Network</a:t>
            </a:r>
            <a:r>
              <a:rPr lang="ko-KR" altLang="en-US"/>
              <a:t>를 사용할 경우 고정된 </a:t>
            </a:r>
            <a:r>
              <a:rPr lang="en-US" altLang="ko-KR"/>
              <a:t>distribution</a:t>
            </a:r>
            <a:r>
              <a:rPr lang="ko-KR" altLang="en-US"/>
              <a:t>을 따를 필요가 없어지기 때문에</a:t>
            </a:r>
            <a:r>
              <a:rPr lang="en-US" altLang="ko-KR"/>
              <a:t>, </a:t>
            </a:r>
            <a:r>
              <a:rPr lang="ko-KR" altLang="en-US"/>
              <a:t>학습 데이터를 훨씬 유동적인 공간 </a:t>
            </a:r>
            <a:r>
              <a:rPr lang="en-US" altLang="ko-KR"/>
              <a:t>(intermediate latent space)</a:t>
            </a:r>
            <a:r>
              <a:rPr lang="ko-KR" altLang="en-US"/>
              <a:t>에 </a:t>
            </a:r>
            <a:r>
              <a:rPr lang="en-US" altLang="ko-KR"/>
              <a:t>mapping </a:t>
            </a:r>
            <a:r>
              <a:rPr lang="ko-KR" altLang="en-US"/>
              <a:t>할 수 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5C9FE6-071F-4C2F-BFE8-B635BEFC79CB}"/>
              </a:ext>
            </a:extLst>
          </p:cNvPr>
          <p:cNvCxnSpPr/>
          <p:nvPr/>
        </p:nvCxnSpPr>
        <p:spPr>
          <a:xfrm>
            <a:off x="376164" y="692696"/>
            <a:ext cx="8712000" cy="0"/>
          </a:xfrm>
          <a:prstGeom prst="line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171AB-8D36-4F94-843A-A535A12A8646}"/>
              </a:ext>
            </a:extLst>
          </p:cNvPr>
          <p:cNvSpPr txBox="1"/>
          <p:nvPr/>
        </p:nvSpPr>
        <p:spPr>
          <a:xfrm>
            <a:off x="304156" y="188640"/>
            <a:ext cx="6408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Dubai Medium" panose="020B0603030403030204" pitchFamily="34" charset="-78"/>
              </a:rPr>
              <a:t>관련 기술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26019" y="98468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/>
              <a:t>Style</a:t>
            </a:r>
            <a:r>
              <a:rPr lang="ko-KR" altLang="en-US" b="1" i="1" dirty="0"/>
              <a:t> </a:t>
            </a:r>
            <a:r>
              <a:rPr lang="en-US" altLang="ko-KR" b="1" i="1" dirty="0"/>
              <a:t>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5F0E1-62A8-4AEB-B621-548DE1A3F68F}"/>
              </a:ext>
            </a:extLst>
          </p:cNvPr>
          <p:cNvSpPr txBox="1"/>
          <p:nvPr/>
        </p:nvSpPr>
        <p:spPr>
          <a:xfrm>
            <a:off x="726019" y="1354015"/>
            <a:ext cx="1047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생성된</a:t>
            </a:r>
            <a:r>
              <a:rPr lang="en-US" altLang="ko-KR" dirty="0"/>
              <a:t> W</a:t>
            </a:r>
            <a:r>
              <a:rPr lang="ko-KR" altLang="en-US" dirty="0"/>
              <a:t>는 </a:t>
            </a:r>
            <a:r>
              <a:rPr lang="en-US" altLang="ko-KR" dirty="0"/>
              <a:t>synthesis network</a:t>
            </a:r>
            <a:r>
              <a:rPr lang="ko-KR" altLang="en-US" dirty="0"/>
              <a:t>가 이미지를 생성하는 과정에서 </a:t>
            </a:r>
            <a:r>
              <a:rPr lang="en-US" altLang="ko-KR" dirty="0"/>
              <a:t>style</a:t>
            </a:r>
            <a:r>
              <a:rPr lang="ko-KR" altLang="en-US" dirty="0"/>
              <a:t>을 입히는 데 사용된다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convolution layer </a:t>
            </a:r>
            <a:r>
              <a:rPr lang="ko-KR" altLang="en-US" dirty="0"/>
              <a:t>이후마다 </a:t>
            </a:r>
            <a:r>
              <a:rPr lang="en-US" altLang="ko-KR" dirty="0">
                <a:hlinkClick r:id="rId2"/>
              </a:rPr>
              <a:t>Adaptive Instance Normalization (</a:t>
            </a:r>
            <a:r>
              <a:rPr lang="en-US" altLang="ko-KR" dirty="0" err="1">
                <a:hlinkClick r:id="rId2"/>
              </a:rPr>
              <a:t>AdaIN</a:t>
            </a:r>
            <a:r>
              <a:rPr lang="en-US" altLang="ko-KR" dirty="0">
                <a:hlinkClick r:id="rId2"/>
              </a:rPr>
              <a:t>)</a:t>
            </a:r>
            <a:r>
              <a:rPr lang="en-US" altLang="ko-KR" dirty="0"/>
              <a:t> </a:t>
            </a:r>
            <a:r>
              <a:rPr lang="ko-KR" altLang="en-US" dirty="0"/>
              <a:t>을 통해 </a:t>
            </a:r>
            <a:r>
              <a:rPr lang="en-US" altLang="ko-KR" dirty="0"/>
              <a:t>style</a:t>
            </a:r>
            <a:r>
              <a:rPr lang="ko-KR" altLang="en-US" dirty="0"/>
              <a:t>이 입혀진다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A98CEF-8CD5-4807-922D-C6C4E51B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52" y="2431214"/>
            <a:ext cx="8218954" cy="386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042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745</Words>
  <Application>Microsoft Office PowerPoint</Application>
  <PresentationFormat>와이드스크린</PresentationFormat>
  <Paragraphs>149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KoPub돋움체 Bold</vt:lpstr>
      <vt:lpstr>KoPub돋움체 Medium</vt:lpstr>
      <vt:lpstr>맑은 고딕</vt:lpstr>
      <vt:lpstr>Abadi Extra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Another work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연수 임</dc:creator>
  <cp:lastModifiedBy>연수 임</cp:lastModifiedBy>
  <cp:revision>53</cp:revision>
  <dcterms:created xsi:type="dcterms:W3CDTF">2020-03-18T15:26:30Z</dcterms:created>
  <dcterms:modified xsi:type="dcterms:W3CDTF">2020-03-22T10:01:05Z</dcterms:modified>
</cp:coreProperties>
</file>